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oboto Slab"/>
      <p:regular r:id="rId14"/>
      <p:bold r:id="rId15"/>
    </p:embeddedFont>
    <p:embeddedFont>
      <p:font typeface="Robo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Slab-bold.fntdata"/><Relationship Id="rId14" Type="http://schemas.openxmlformats.org/officeDocument/2006/relationships/font" Target="fonts/RobotoSlab-regular.fntdata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547020e6ce_1_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547020e6c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547020e6ce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547020e6ce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547020e6ce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547020e6ce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47020e6ce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547020e6ce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547020e6ce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547020e6ce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547020e6ce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547020e6ce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547020e6ce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547020e6ce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Making Time</a:t>
            </a:r>
            <a:endParaRPr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9900"/>
                </a:solidFill>
              </a:rPr>
              <a:t>Making time and space in the Visual Arts for deep change</a:t>
            </a:r>
            <a:endParaRPr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Making Time</a:t>
            </a:r>
            <a:endParaRPr/>
          </a:p>
        </p:txBody>
      </p:sp>
      <p:sp>
        <p:nvSpPr>
          <p:cNvPr id="70" name="Google Shape;70;p14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9900"/>
                </a:solidFill>
              </a:rPr>
              <a:t>Making time and space in the Visual Arts for deep change</a:t>
            </a:r>
            <a:endParaRPr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/>
        </p:nvSpPr>
        <p:spPr>
          <a:xfrm>
            <a:off x="503975" y="161850"/>
            <a:ext cx="7880100" cy="45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RECAP</a:t>
            </a:r>
            <a:endParaRPr b="1" sz="16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b="1" lang="en-GB" sz="1650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AREVA project</a:t>
            </a:r>
            <a:r>
              <a:rPr lang="en-GB" sz="16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was initiated following increasing reports and </a:t>
            </a:r>
            <a:r>
              <a:rPr b="1" lang="en-GB" sz="165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whistleblowing of racist incidents</a:t>
            </a:r>
            <a:r>
              <a:rPr lang="en-GB" sz="16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experienced by artists and cultural workers in the sector, and the desire expressed by CVAN’s members to create a </a:t>
            </a:r>
            <a:r>
              <a:rPr b="1" lang="en-GB" sz="165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meaningful, proactive response</a:t>
            </a:r>
            <a:r>
              <a:rPr lang="en-GB" sz="16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to bring about change. </a:t>
            </a:r>
            <a:endParaRPr sz="16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project began with a set of </a:t>
            </a:r>
            <a:r>
              <a:rPr b="1" lang="en-GB" sz="1650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knowledge exchanges</a:t>
            </a:r>
            <a:r>
              <a:rPr lang="en-GB" sz="16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between CVAN members in June-July 2022, leading to the publication of the </a:t>
            </a:r>
            <a:r>
              <a:rPr b="1" lang="en-GB" sz="1650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AREVA Report</a:t>
            </a:r>
            <a:r>
              <a:rPr lang="en-GB" sz="16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in Jan 2023.</a:t>
            </a:r>
            <a:endParaRPr sz="16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Following this, a </a:t>
            </a:r>
            <a:r>
              <a:rPr b="1" lang="en-GB" sz="1650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next steps workshop</a:t>
            </a:r>
            <a:r>
              <a:rPr lang="en-GB" sz="16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was held in Mar 2023 which helped narrow in on </a:t>
            </a:r>
            <a:r>
              <a:rPr b="1" lang="en-GB" sz="165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priority issues</a:t>
            </a:r>
            <a:r>
              <a:rPr lang="en-GB" sz="16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and to develop a </a:t>
            </a:r>
            <a:r>
              <a:rPr b="1" lang="en-GB" sz="165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skeleton plan</a:t>
            </a:r>
            <a:r>
              <a:rPr lang="en-GB" sz="16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to be fleshed out.</a:t>
            </a:r>
            <a:endParaRPr sz="16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50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This meeting</a:t>
            </a:r>
            <a:r>
              <a:rPr lang="en-GB" sz="16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reports back to workshop participants with </a:t>
            </a:r>
            <a:r>
              <a:rPr b="1" lang="en-GB" sz="165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a set of provocations</a:t>
            </a:r>
            <a:r>
              <a:rPr lang="en-GB" sz="16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and proposals for further input before presentation to the wider membership.</a:t>
            </a:r>
            <a:endParaRPr sz="16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/>
        </p:nvSpPr>
        <p:spPr>
          <a:xfrm>
            <a:off x="602450" y="266075"/>
            <a:ext cx="81246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Overall Aims</a:t>
            </a:r>
            <a:endParaRPr b="1" sz="20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3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(a quick reminder)</a:t>
            </a:r>
            <a:endParaRPr i="1" sz="13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 enable organisations to:</a:t>
            </a:r>
            <a:endParaRPr sz="16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rPr lang="en-GB" sz="15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1. </a:t>
            </a:r>
            <a:r>
              <a:rPr b="1" lang="en-GB" sz="155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Build coalition</a:t>
            </a:r>
            <a:r>
              <a:rPr lang="en-GB" sz="15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friendship, and mutual in the sector.</a:t>
            </a:r>
            <a:endParaRPr sz="15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t/>
            </a:r>
            <a:endParaRPr sz="15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rPr lang="en-GB" sz="15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2. Create governance models that </a:t>
            </a:r>
            <a:r>
              <a:rPr b="1" lang="en-GB" sz="155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systematically performs anti-racism</a:t>
            </a:r>
            <a:r>
              <a:rPr lang="en-GB" sz="15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5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t/>
            </a:r>
            <a:endParaRPr sz="15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rPr lang="en-GB" sz="15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3. Develop trauma-informed and </a:t>
            </a:r>
            <a:r>
              <a:rPr b="1" lang="en-GB" sz="155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transformative justice</a:t>
            </a:r>
            <a:r>
              <a:rPr lang="en-GB" sz="15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practices.</a:t>
            </a:r>
            <a:endParaRPr sz="15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t/>
            </a:r>
            <a:endParaRPr sz="15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rPr lang="en-GB" sz="15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4. Explore ways of working that </a:t>
            </a:r>
            <a:r>
              <a:rPr b="1" lang="en-GB" sz="155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centre intersectionalities</a:t>
            </a:r>
            <a:r>
              <a:rPr lang="en-GB" sz="15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of lived experience.</a:t>
            </a:r>
            <a:endParaRPr sz="15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t/>
            </a:r>
            <a:endParaRPr sz="15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rPr lang="en-GB" sz="15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5. </a:t>
            </a:r>
            <a:r>
              <a:rPr b="1" lang="en-GB" sz="155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Reform funding approaches</a:t>
            </a:r>
            <a:r>
              <a:rPr lang="en-GB" sz="15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so as to develop an anti-racist ecosystem in the sector.</a:t>
            </a:r>
            <a:endParaRPr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/>
        </p:nvSpPr>
        <p:spPr>
          <a:xfrm>
            <a:off x="508475" y="343400"/>
            <a:ext cx="7639800" cy="408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How?</a:t>
            </a:r>
            <a:endParaRPr b="1" sz="20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Phase 1</a:t>
            </a:r>
            <a:r>
              <a:rPr lang="en-GB" sz="15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 </a:t>
            </a:r>
            <a:r>
              <a:rPr b="1" lang="en-GB" sz="1550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identify</a:t>
            </a:r>
            <a:r>
              <a:rPr b="1" lang="en-GB" sz="15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5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specific areas of concern (e.g., complaints process, policy writing) and </a:t>
            </a:r>
            <a:r>
              <a:rPr b="1" lang="en-GB" sz="1550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devise </a:t>
            </a:r>
            <a:r>
              <a:rPr lang="en-GB" sz="15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projects to test solutions.</a:t>
            </a:r>
            <a:endParaRPr sz="15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5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Phase 2</a:t>
            </a:r>
            <a:r>
              <a:rPr lang="en-GB" sz="15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 </a:t>
            </a:r>
            <a:r>
              <a:rPr b="1" lang="en-GB" sz="1550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scope existing capacity</a:t>
            </a:r>
            <a:r>
              <a:rPr b="1" lang="en-GB" sz="15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5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of the organisations to meet regularly and to undertaking internal experiments and evaluations.</a:t>
            </a:r>
            <a:endParaRPr sz="15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5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Phase 3</a:t>
            </a:r>
            <a:r>
              <a:rPr lang="en-GB" sz="15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 reflexive </a:t>
            </a:r>
            <a:r>
              <a:rPr b="1" lang="en-GB" sz="1550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evaluation</a:t>
            </a:r>
            <a:r>
              <a:rPr lang="en-GB" sz="15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and recommendations for reforming the </a:t>
            </a:r>
            <a:r>
              <a:rPr lang="en-GB" sz="15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relational </a:t>
            </a:r>
            <a:r>
              <a:rPr lang="en-GB" sz="15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structure and funding approaches of the (London sub) sector.</a:t>
            </a:r>
            <a:endParaRPr sz="15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8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0"/>
            <a:ext cx="9144000" cy="5143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8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